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9" r:id="rId2"/>
    <p:sldId id="260" r:id="rId3"/>
    <p:sldId id="261" r:id="rId4"/>
    <p:sldId id="266" r:id="rId5"/>
    <p:sldId id="267" r:id="rId6"/>
    <p:sldId id="268" r:id="rId7"/>
    <p:sldId id="282" r:id="rId8"/>
    <p:sldId id="262" r:id="rId9"/>
    <p:sldId id="269" r:id="rId10"/>
    <p:sldId id="263" r:id="rId11"/>
    <p:sldId id="271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95" r:id="rId23"/>
    <p:sldId id="298" r:id="rId24"/>
    <p:sldId id="296" r:id="rId25"/>
    <p:sldId id="297" r:id="rId26"/>
    <p:sldId id="299" r:id="rId27"/>
    <p:sldId id="300" r:id="rId28"/>
    <p:sldId id="301" r:id="rId29"/>
    <p:sldId id="303" r:id="rId30"/>
    <p:sldId id="302" r:id="rId31"/>
    <p:sldId id="265" r:id="rId32"/>
    <p:sldId id="281" r:id="rId33"/>
    <p:sldId id="304" r:id="rId3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633DE4"/>
    <a:srgbClr val="B94B8F"/>
    <a:srgbClr val="0C8C15"/>
    <a:srgbClr val="808080"/>
    <a:srgbClr val="ECECEC"/>
    <a:srgbClr val="BA2E34"/>
    <a:srgbClr val="870F1F"/>
    <a:srgbClr val="3B1659"/>
    <a:srgbClr val="84B3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841" autoAdjust="0"/>
  </p:normalViewPr>
  <p:slideViewPr>
    <p:cSldViewPr snapToGrid="0" snapToObjects="1">
      <p:cViewPr varScale="1">
        <p:scale>
          <a:sx n="128" d="100"/>
          <a:sy n="128" d="100"/>
        </p:scale>
        <p:origin x="1116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69" d="100"/>
          <a:sy n="169" d="100"/>
        </p:scale>
        <p:origin x="1376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04D6973-754B-47CD-95F4-E4177A42261F}" type="datetimeFigureOut">
              <a:rPr lang="en-US" altLang="en-US"/>
              <a:pPr/>
              <a:t>6/9/2022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E8D216E-3286-4007-A09A-41655211AE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91046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2979507-E6EB-4E09-9330-8A6222761008}" type="datetimeFigureOut">
              <a:rPr lang="en-US" altLang="en-US"/>
              <a:pPr/>
              <a:t>6/9/2022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8B6414A-BA14-4DDA-AFF4-139240F358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28398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126" charset="-128"/>
        <a:cs typeface="ヒラギノ角ゴ Pro W3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126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126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126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433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126" charset="-128"/>
                <a:cs typeface="ヒラギノ角ゴ Pro W3" charset="0"/>
              </a:rPr>
              <a:t>http://www.gcpedia.gc.ca/wiki/About_the_Principal_Publisher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0921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Treasury Board of Canada Secretariat</a:t>
            </a:r>
          </a:p>
          <a:p>
            <a:r>
              <a:rPr lang="en-CA" dirty="0"/>
              <a:t>Strategic Communications and Ministerial Affairs sector</a:t>
            </a:r>
          </a:p>
          <a:p>
            <a:r>
              <a:rPr lang="en-CA" dirty="0"/>
              <a:t>Digital Transformation Office</a:t>
            </a:r>
          </a:p>
          <a:p>
            <a:endParaRPr lang="en-CA" dirty="0"/>
          </a:p>
          <a:p>
            <a:r>
              <a:rPr lang="en-CA" dirty="0"/>
              <a:t>http://www.gcpedia.gc.ca/wiki/TBS_Digital_Transformation_Office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0454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126" charset="-128"/>
                <a:cs typeface="ヒラギノ角ゴ Pro W3" charset="0"/>
              </a:rPr>
              <a:t>CLF2: http://turkey.gc.ca</a:t>
            </a: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126" charset="-128"/>
                <a:cs typeface="ヒラギノ角ゴ Pro W3" charset="0"/>
              </a:rPr>
              <a:t>Usability Theme: www.agr.gc.ca/</a:t>
            </a:r>
          </a:p>
          <a:p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ヒラギノ角ゴ Pro W3" pitchFamily="126" charset="-128"/>
                <a:cs typeface="ヒラギノ角ゴ Pro W3" charset="0"/>
              </a:rPr>
              <a:t>GCWeb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126" charset="-128"/>
                <a:cs typeface="ヒラギノ角ゴ Pro W3" charset="0"/>
              </a:rPr>
              <a:t> 4: https://open.canada.ca/en</a:t>
            </a:r>
          </a:p>
          <a:p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ヒラギノ角ゴ Pro W3" pitchFamily="126" charset="-128"/>
                <a:cs typeface="ヒラギノ角ゴ Pro W3" charset="0"/>
              </a:rPr>
              <a:t>GCWeb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126" charset="-128"/>
                <a:cs typeface="ヒラギノ角ゴ Pro W3" charset="0"/>
              </a:rPr>
              <a:t> 5 (January 2019): https://www.canada.ca</a:t>
            </a:r>
          </a:p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ヒラギノ角ゴ Pro W3" pitchFamily="126" charset="-128"/>
              <a:cs typeface="ヒラギノ角ゴ Pro W3" charset="0"/>
            </a:endParaRP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126" charset="-128"/>
                <a:cs typeface="ヒラギノ角ゴ Pro W3" charset="0"/>
              </a:rPr>
              <a:t>As presented at http://www.gcpedia.gc.ca/wiki/Canada.ca_spring_update_to_departments_June_18,_2019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8235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126" charset="-128"/>
                <a:cs typeface="ヒラギノ角ゴ Pro W3" charset="0"/>
              </a:rPr>
              <a:t>https://github.com/wet-boew/GCWeb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1924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6404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http://www.gcpedia.gc.ca/wiki/Centrally_Deployed_Templates_Solution_(CDTS)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268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alf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orative background pattern">
            <a:extLst>
              <a:ext uri="{FF2B5EF4-FFF2-40B4-BE49-F238E27FC236}">
                <a16:creationId xmlns:a16="http://schemas.microsoft.com/office/drawing/2014/main" id="{8DD7BC5E-CFBD-FE4F-A8E1-39B3187B3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70921" y="828724"/>
            <a:ext cx="7043349" cy="1747259"/>
          </a:xfrm>
        </p:spPr>
        <p:txBody>
          <a:bodyPr>
            <a:normAutofit/>
          </a:bodyPr>
          <a:lstStyle>
            <a:lvl1pPr algn="l">
              <a:lnSpc>
                <a:spcPts val="5000"/>
              </a:lnSpc>
              <a:defRPr sz="5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0919" y="2575983"/>
            <a:ext cx="7043351" cy="581633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1" y="4508662"/>
            <a:ext cx="982663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3C1C3F4-7627-499B-A387-D46B6B71D0BD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8" name="Picture 7" descr="Canada">
            <a:extLst>
              <a:ext uri="{FF2B5EF4-FFF2-40B4-BE49-F238E27FC236}">
                <a16:creationId xmlns:a16="http://schemas.microsoft.com/office/drawing/2014/main" id="{EEB59854-DD4B-EB41-B711-96D6F8DCEE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14681" y="351987"/>
            <a:ext cx="1034721" cy="249274"/>
          </a:xfrm>
          <a:prstGeom prst="rect">
            <a:avLst/>
          </a:prstGeom>
        </p:spPr>
      </p:pic>
      <p:pic>
        <p:nvPicPr>
          <p:cNvPr id="9" name="Picture 8" descr="Innovation, Science and Economic Development Canada">
            <a:extLst>
              <a:ext uri="{FF2B5EF4-FFF2-40B4-BE49-F238E27FC236}">
                <a16:creationId xmlns:a16="http://schemas.microsoft.com/office/drawing/2014/main" id="{48980822-055A-5740-A408-AF3AEBEE00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206" y="430719"/>
            <a:ext cx="3484144" cy="17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89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corative background pattern">
            <a:extLst>
              <a:ext uri="{FF2B5EF4-FFF2-40B4-BE49-F238E27FC236}">
                <a16:creationId xmlns:a16="http://schemas.microsoft.com/office/drawing/2014/main" id="{EF2DF55F-DE6B-034B-BF3D-0A4BD697F8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F0F046-9FF9-5D48-A185-9AA758DA3585}"/>
              </a:ext>
            </a:extLst>
          </p:cNvPr>
          <p:cNvSpPr/>
          <p:nvPr userDrawn="1"/>
        </p:nvSpPr>
        <p:spPr>
          <a:xfrm>
            <a:off x="328613" y="314325"/>
            <a:ext cx="8543925" cy="44529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075564-AF6E-40FC-905A-F6C5E8D2961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94E7F57-C5E7-524D-BFC7-C45B5B573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0468"/>
            <a:ext cx="8229600" cy="739378"/>
          </a:xfrm>
        </p:spPr>
        <p:txBody>
          <a:bodyPr>
            <a:normAutofit/>
          </a:bodyPr>
          <a:lstStyle>
            <a:lvl1pPr algn="l">
              <a:defRPr sz="3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7BFE3C-10CF-014B-9CE9-60671A0F3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52006"/>
            <a:ext cx="8229600" cy="3517106"/>
          </a:xfrm>
        </p:spPr>
        <p:txBody>
          <a:bodyPr/>
          <a:lstStyle>
            <a:lvl1pPr marL="0" indent="0">
              <a:buClr>
                <a:srgbClr val="7030A0"/>
              </a:buClr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buClr>
                <a:srgbClr val="7030A0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buClr>
                <a:srgbClr val="7030A0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Clr>
                <a:srgbClr val="7030A0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Clr>
                <a:srgbClr val="7030A0"/>
              </a:buClr>
              <a:buFont typeface="Arial" panose="020B0604020202020204" pitchFamily="34" charset="0"/>
              <a:buChar char="•"/>
              <a:defRPr sz="11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211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corative background pattern">
            <a:extLst>
              <a:ext uri="{FF2B5EF4-FFF2-40B4-BE49-F238E27FC236}">
                <a16:creationId xmlns:a16="http://schemas.microsoft.com/office/drawing/2014/main" id="{A1D0B4BE-069E-B34C-BE71-0AE1C73D36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 descr="Purple rectangle">
            <a:extLst>
              <a:ext uri="{FF2B5EF4-FFF2-40B4-BE49-F238E27FC236}">
                <a16:creationId xmlns:a16="http://schemas.microsoft.com/office/drawing/2014/main" id="{9FCDB1D0-9BD7-D541-B3EE-639FD0D39A13}"/>
              </a:ext>
            </a:extLst>
          </p:cNvPr>
          <p:cNvSpPr/>
          <p:nvPr userDrawn="1"/>
        </p:nvSpPr>
        <p:spPr>
          <a:xfrm>
            <a:off x="328613" y="314325"/>
            <a:ext cx="8543925" cy="4452938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0468"/>
            <a:ext cx="8229600" cy="739378"/>
          </a:xfrm>
        </p:spPr>
        <p:txBody>
          <a:bodyPr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2006"/>
            <a:ext cx="8229600" cy="3517106"/>
          </a:xfrm>
        </p:spPr>
        <p:txBody>
          <a:bodyPr/>
          <a:lstStyle>
            <a:lvl1pPr marL="342900" indent="-342900">
              <a:buClr>
                <a:srgbClr val="D9A6FF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buClr>
                <a:srgbClr val="D9A6FF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buClr>
                <a:srgbClr val="D9A6FF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Clr>
                <a:srgbClr val="D9A6FF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Clr>
                <a:srgbClr val="D9A6FF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8075564-AF6E-40FC-905A-F6C5E8D29614}" type="slidenum">
              <a:rPr lang="en-US" altLang="en-US" smtClean="0"/>
              <a:pPr/>
              <a:t>‹#›</a:t>
            </a:fld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78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full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corative background pattern">
            <a:extLst>
              <a:ext uri="{FF2B5EF4-FFF2-40B4-BE49-F238E27FC236}">
                <a16:creationId xmlns:a16="http://schemas.microsoft.com/office/drawing/2014/main" id="{AD478F5E-DFA1-9B4F-B7C6-D86FA101EC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B042CE3-6392-4968-B209-93A52C299364}" type="slidenum">
              <a:rPr lang="en-US" altLang="en-US" smtClean="0"/>
              <a:pPr/>
              <a:t>‹#›</a:t>
            </a:fld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F924EE-8062-AC4C-BDF4-FB0E75BDF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8542" y="892776"/>
            <a:ext cx="7043349" cy="731237"/>
          </a:xfrm>
        </p:spPr>
        <p:txBody>
          <a:bodyPr anchor="t">
            <a:normAutofit/>
          </a:bodyPr>
          <a:lstStyle>
            <a:lvl1pPr algn="l">
              <a:lnSpc>
                <a:spcPts val="5000"/>
              </a:lnSpc>
              <a:defRPr sz="4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028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D5E54C3-0031-E344-9707-26CB46047F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988" t="43829"/>
          <a:stretch/>
        </p:blipFill>
        <p:spPr>
          <a:xfrm>
            <a:off x="5217459" y="2259106"/>
            <a:ext cx="3926541" cy="28843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0" i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buClr>
                <a:schemeClr val="accent4"/>
              </a:buClr>
              <a:defRPr sz="2800" b="0" i="0"/>
            </a:lvl1pPr>
            <a:lvl2pPr>
              <a:buClr>
                <a:schemeClr val="accent4"/>
              </a:buClr>
              <a:defRPr sz="2400" b="0" i="0"/>
            </a:lvl2pPr>
            <a:lvl3pPr>
              <a:buClr>
                <a:schemeClr val="accent4"/>
              </a:buClr>
              <a:defRPr sz="2000" b="0" i="0"/>
            </a:lvl3pPr>
            <a:lvl4pPr>
              <a:buClr>
                <a:schemeClr val="accent4"/>
              </a:buClr>
              <a:defRPr sz="1800" b="0" i="0"/>
            </a:lvl4pPr>
            <a:lvl5pPr>
              <a:buClr>
                <a:schemeClr val="accent4"/>
              </a:buClr>
              <a:defRPr sz="1800" b="0" i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buClr>
                <a:schemeClr val="accent4"/>
              </a:buClr>
              <a:defRPr sz="2800" b="0" i="0"/>
            </a:lvl1pPr>
            <a:lvl2pPr>
              <a:buClr>
                <a:schemeClr val="accent4"/>
              </a:buClr>
              <a:defRPr sz="2400" b="0" i="0"/>
            </a:lvl2pPr>
            <a:lvl3pPr>
              <a:buClr>
                <a:schemeClr val="accent4"/>
              </a:buClr>
              <a:defRPr sz="2000" b="0" i="0"/>
            </a:lvl3pPr>
            <a:lvl4pPr>
              <a:buClr>
                <a:schemeClr val="accent4"/>
              </a:buClr>
              <a:defRPr sz="1800" b="0" i="0"/>
            </a:lvl4pPr>
            <a:lvl5pPr>
              <a:buClr>
                <a:schemeClr val="accent4"/>
              </a:buClr>
              <a:defRPr sz="1800" b="0" i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5272F-0F37-FB4E-8B14-EDEE34008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1" y="4767263"/>
            <a:ext cx="982663" cy="273844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chemeClr val="accent3"/>
                </a:solidFill>
                <a:latin typeface="Trebuchet MS" panose="020B0703020202090204" pitchFamily="34" charset="0"/>
              </a:defRPr>
            </a:lvl1pPr>
          </a:lstStyle>
          <a:p>
            <a:fld id="{78075564-AF6E-40FC-905A-F6C5E8D29614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7803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739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77517"/>
            <a:ext cx="8229600" cy="351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A2E3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ヒラギノ角ゴ Pro W3" pitchFamily="126" charset="-128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1" y="4767263"/>
            <a:ext cx="982663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AF31215-D414-49A1-B0BE-FA6A849F09B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80" r:id="rId2"/>
    <p:sldLayoutId id="2147483954" r:id="rId3"/>
    <p:sldLayoutId id="2147483955" r:id="rId4"/>
    <p:sldLayoutId id="2147483981" r:id="rId5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lang="en-US" sz="3600" b="0" i="0" kern="1200" dirty="0">
          <a:solidFill>
            <a:srgbClr val="7030A0"/>
          </a:solidFill>
          <a:latin typeface="Arial" panose="020B0604020202020204" pitchFamily="34" charset="0"/>
          <a:ea typeface="ヒラギノ角ゴ Pro W3" pitchFamily="126" charset="-128"/>
          <a:cs typeface="Arial" panose="020B060402020202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0064A5"/>
          </a:solidFill>
          <a:latin typeface="Century Gothic" charset="0"/>
          <a:ea typeface="ヒラギノ角ゴ Pro W3" pitchFamily="126" charset="-128"/>
          <a:cs typeface="Century Gothic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0064A5"/>
          </a:solidFill>
          <a:latin typeface="Century Gothic" charset="0"/>
          <a:ea typeface="ヒラギノ角ゴ Pro W3" pitchFamily="126" charset="-128"/>
          <a:cs typeface="Century Gothic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0064A5"/>
          </a:solidFill>
          <a:latin typeface="Century Gothic" charset="0"/>
          <a:ea typeface="ヒラギノ角ゴ Pro W3" pitchFamily="126" charset="-128"/>
          <a:cs typeface="Century Gothic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0064A5"/>
          </a:solidFill>
          <a:latin typeface="Century Gothic" charset="0"/>
          <a:ea typeface="ヒラギノ角ゴ Pro W3" pitchFamily="126" charset="-128"/>
          <a:cs typeface="Century Gothic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0064A5"/>
          </a:solidFill>
          <a:latin typeface="Gill Sans Light" pitchFamily="126" charset="0"/>
          <a:ea typeface="ヒラギノ角ゴ Pro W3" pitchFamily="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0064A5"/>
          </a:solidFill>
          <a:latin typeface="Gill Sans Light" pitchFamily="126" charset="0"/>
          <a:ea typeface="ヒラギノ角ゴ Pro W3" pitchFamily="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0064A5"/>
          </a:solidFill>
          <a:latin typeface="Gill Sans Light" pitchFamily="126" charset="0"/>
          <a:ea typeface="ヒラギノ角ゴ Pro W3" pitchFamily="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0064A5"/>
          </a:solidFill>
          <a:latin typeface="Gill Sans Light" pitchFamily="126" charset="0"/>
          <a:ea typeface="ヒラギノ角ゴ Pro W3" pitchFamily="126" charset="-128"/>
        </a:defRPr>
      </a:lvl9pPr>
    </p:titleStyle>
    <p:bodyStyle>
      <a:lvl1pPr marL="0" marR="0" indent="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7030A0"/>
        </a:buClr>
        <a:buSzPct val="80000"/>
        <a:buFontTx/>
        <a:buNone/>
        <a:tabLst/>
        <a:defRPr lang="en-CA" sz="2800" b="0" i="0" kern="1200" dirty="0">
          <a:solidFill>
            <a:srgbClr val="595959"/>
          </a:solidFill>
          <a:latin typeface="Arial" panose="020B0604020202020204" pitchFamily="34" charset="0"/>
          <a:ea typeface="ヒラギノ角ゴ Pro W3" pitchFamily="126" charset="-128"/>
          <a:cs typeface="Arial" panose="020B0604020202020204" pitchFamily="34" charset="0"/>
        </a:defRPr>
      </a:lvl1pPr>
      <a:lvl2pPr marL="914400" marR="0" indent="-4572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Pct val="80000"/>
        <a:buFont typeface="+mj-lt"/>
        <a:buAutoNum type="arabicPeriod"/>
        <a:tabLst/>
        <a:defRPr lang="en-CA" sz="2600" b="0" i="0" kern="1200" dirty="0">
          <a:solidFill>
            <a:srgbClr val="595959"/>
          </a:solidFill>
          <a:latin typeface="Arial" panose="020B0604020202020204" pitchFamily="34" charset="0"/>
          <a:ea typeface="ヒラギノ角ゴ Pro W3" pitchFamily="126" charset="-128"/>
          <a:cs typeface="Arial" panose="020B0604020202020204" pitchFamily="34" charset="0"/>
        </a:defRPr>
      </a:lvl2pPr>
      <a:lvl3pPr marL="1371600" marR="0" indent="-4572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Pct val="80000"/>
        <a:buFont typeface="+mj-lt"/>
        <a:buAutoNum type="arabicPeriod"/>
        <a:tabLst/>
        <a:defRPr lang="en-CA" sz="2400" b="0" i="0" kern="1200" dirty="0">
          <a:solidFill>
            <a:srgbClr val="595959"/>
          </a:solidFill>
          <a:latin typeface="Arial" panose="020B0604020202020204" pitchFamily="34" charset="0"/>
          <a:ea typeface="ヒラギノ角ゴ Pro W3" pitchFamily="126" charset="-128"/>
          <a:cs typeface="Arial" panose="020B0604020202020204" pitchFamily="34" charset="0"/>
        </a:defRPr>
      </a:lvl3pPr>
      <a:lvl4pPr marL="1828800" marR="0" indent="-4572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Pct val="80000"/>
        <a:buFont typeface="+mj-lt"/>
        <a:buAutoNum type="arabicPeriod"/>
        <a:tabLst/>
        <a:defRPr lang="en-CA" sz="2200" b="0" i="0" kern="1200" dirty="0">
          <a:solidFill>
            <a:srgbClr val="595959"/>
          </a:solidFill>
          <a:latin typeface="Arial" panose="020B0604020202020204" pitchFamily="34" charset="0"/>
          <a:ea typeface="ヒラギノ角ゴ Pro W3" pitchFamily="126" charset="-128"/>
          <a:cs typeface="Arial" panose="020B0604020202020204" pitchFamily="34" charset="0"/>
        </a:defRPr>
      </a:lvl4pPr>
      <a:lvl5pPr marL="2171700" marR="0" indent="-3429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Pct val="80000"/>
        <a:buFont typeface="+mj-lt"/>
        <a:buAutoNum type="arabicPeriod"/>
        <a:tabLst/>
        <a:defRPr lang="en-US" sz="1600" b="0" i="0" kern="1200" dirty="0">
          <a:solidFill>
            <a:srgbClr val="595959"/>
          </a:solidFill>
          <a:latin typeface="Arial" panose="020B0604020202020204" pitchFamily="34" charset="0"/>
          <a:ea typeface="ヒラギノ角ゴ Pro W3" pitchFamily="126" charset="-128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notepad-plus-plus.or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teams.microsoft.com/l/entity/com.microsoft.teamspace.tab.wiki/tab::e262c2ab-415a-45a1-8abd-14b88198d9cd?context=%7B%22subEntityId%22%3A%22%7B%5C%22pageId%5C%22%3A49%2C%5C%22origin%5C%22%3A2%7D%22%2C%22channelId%22%3A%2219%3A9b0373b53e524c018eb2bfd5ed697a39%40thread.skype%22%7D&amp;tenantId=b72ac62f-06d5-4cd5-824e-ee92319a4676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ada.ca/en/government/about/design-system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bs-sct.gc.ca/pol/doc-eng.aspx?id=30682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asbscr.ic.gc.ca/validator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.canada.ca/ISED-ISDE/" TargetMode="External"/><Relationship Id="rId2" Type="http://schemas.openxmlformats.org/officeDocument/2006/relationships/hyperlink" Target="https://github.com/gc-proto/ISED-ISD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sbscr.ic.gc.ca/mockups/ccdev-corp-corpcan-development/UI_Design/wet4/externalWeb/cr196-noFeeAmendment/BU/Step%205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ctrTitle"/>
          </p:nvPr>
        </p:nvSpPr>
        <p:spPr>
          <a:xfrm>
            <a:off x="1070921" y="828724"/>
            <a:ext cx="7043349" cy="1747259"/>
          </a:xfrm>
        </p:spPr>
        <p:txBody>
          <a:bodyPr/>
          <a:lstStyle/>
          <a:p>
            <a:r>
              <a:rPr lang="en-CA" altLang="en-US" dirty="0"/>
              <a:t>Prototyping in HTML</a:t>
            </a:r>
          </a:p>
        </p:txBody>
      </p:sp>
      <p:sp>
        <p:nvSpPr>
          <p:cNvPr id="22531" name="Subtitle 2"/>
          <p:cNvSpPr>
            <a:spLocks noGrp="1"/>
          </p:cNvSpPr>
          <p:nvPr>
            <p:ph type="subTitle" idx="1"/>
          </p:nvPr>
        </p:nvSpPr>
        <p:spPr>
          <a:xfrm>
            <a:off x="1070919" y="2575983"/>
            <a:ext cx="7043351" cy="581633"/>
          </a:xfrm>
        </p:spPr>
        <p:txBody>
          <a:bodyPr/>
          <a:lstStyle/>
          <a:p>
            <a:r>
              <a:rPr lang="en-CA" dirty="0"/>
              <a:t>Why, when, and how</a:t>
            </a:r>
            <a:endParaRPr lang="en-CA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AA0EB-63CC-4C2E-815E-92B4F8474E11}"/>
              </a:ext>
            </a:extLst>
          </p:cNvPr>
          <p:cNvSpPr txBox="1"/>
          <p:nvPr/>
        </p:nvSpPr>
        <p:spPr>
          <a:xfrm>
            <a:off x="1070919" y="47741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GCdocs ID: 35735571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0697CD-136B-4BB8-992D-B25DFEAD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About HTML (with exercises)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D2DF81-6F9F-4D31-905B-470F3858E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A0961B-A52C-47F3-BB2B-B2F8BD2789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1374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9EAE03-FF6C-46B0-8648-802B55347D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F9A119-CFE9-42E3-B8BD-8100227E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HTML editors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AF037-F900-480A-9C16-45AEB9A17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Since HTML is text, you can use any text editor.</a:t>
            </a:r>
          </a:p>
          <a:p>
            <a:pPr marL="1085850" lvl="1" indent="-285750"/>
            <a:r>
              <a:rPr lang="en-CA" dirty="0"/>
              <a:t>Not a word processor! Don’t try to write HTML in Microsoft 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Dedicated tools include:</a:t>
            </a:r>
          </a:p>
          <a:p>
            <a:pPr marL="1085850" lvl="1" indent="-285750"/>
            <a:r>
              <a:rPr lang="en-CA" dirty="0">
                <a:solidFill>
                  <a:schemeClr val="accent3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Notepad++</a:t>
            </a:r>
            <a:endParaRPr lang="en-CA" dirty="0">
              <a:solidFill>
                <a:schemeClr val="accent3">
                  <a:lumMod val="50000"/>
                </a:schemeClr>
              </a:solidFill>
            </a:endParaRPr>
          </a:p>
          <a:p>
            <a:pPr marL="1085850" lvl="1" indent="-285750"/>
            <a:r>
              <a:rPr lang="en-CA" dirty="0">
                <a:solidFill>
                  <a:schemeClr val="accent3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endParaRPr lang="en-CA" dirty="0">
              <a:solidFill>
                <a:schemeClr val="accent3">
                  <a:lumMod val="50000"/>
                </a:schemeClr>
              </a:solidFill>
            </a:endParaRPr>
          </a:p>
          <a:p>
            <a:pPr marL="1085850" lvl="1" indent="-285750"/>
            <a:r>
              <a:rPr lang="en-CA" dirty="0"/>
              <a:t>These tools have useful features like code colouring, code linting, and interfaces with GitHub.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General-purpose tools include:</a:t>
            </a:r>
          </a:p>
          <a:p>
            <a:pPr marL="1085850" lvl="1" indent="-285750"/>
            <a:r>
              <a:rPr lang="en-CA" dirty="0"/>
              <a:t>Notepad</a:t>
            </a:r>
          </a:p>
          <a:p>
            <a:pPr marL="1085850" lvl="1" indent="-28575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75024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DF7E-5F82-4862-B458-7F08E9C1A6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12</a:t>
            </a:fld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10E8D53-617C-4117-83FA-5441F2BCF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simple HTML file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17F6C-6E33-4DCB-A1D1-CBDAC0042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Copy this code into Notepad, and save it on your desktop as “</a:t>
            </a:r>
            <a:r>
              <a:rPr lang="en-CA" dirty="0">
                <a:solidFill>
                  <a:srgbClr val="FF0000"/>
                </a:solidFill>
              </a:rPr>
              <a:t>hello.html</a:t>
            </a:r>
            <a:r>
              <a:rPr lang="en-CA" dirty="0"/>
              <a:t>”.</a:t>
            </a:r>
          </a:p>
          <a:p>
            <a:r>
              <a:rPr lang="en-CA" dirty="0"/>
              <a:t>Note: Notepad will try to save it as “hello.html.txt” but don’t let it.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&lt;!DOCTYPE html&gt;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&lt;html lang="en"&gt;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&lt;head&gt;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&lt;title&gt;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Hello world! - our first web page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&lt;/title&gt;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&lt;/head&gt;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&lt;body&gt;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&lt;h1&gt;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Hello world!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&lt;/h1&gt;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&lt;h2&gt;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About me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&lt;/h2&gt;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&lt;p&gt;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Here is a list of famous places I have been: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&lt;/p&gt;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&lt;ul&gt;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&lt;li&gt;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Montreal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&lt;/li&gt;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&lt;li&gt;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Toronto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&lt;/li&gt;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&lt;li&gt;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London (Ontario)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&lt;/li&gt;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&lt;li&gt;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The tumbleweed on Hazeldean road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&lt;/li&gt;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&lt;/ul&gt;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&lt;h2&gt;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About you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&lt;/h2&gt;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&lt;label for="your-famous-place"&gt;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What is a place that you have been?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&lt;/label&gt;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&lt;input type="text" id="your-famous-place"&gt;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&lt;button </a:t>
            </a:r>
            <a:r>
              <a:rPr lang="en-CA" sz="300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lang="en-CA" sz="300" dirty="0" err="1">
                <a:solidFill>
                  <a:srgbClr val="FF0000"/>
                </a:solidFill>
                <a:latin typeface="Consolas" panose="020B0609020204030204" pitchFamily="49" charset="0"/>
              </a:rPr>
              <a:t>updateText</a:t>
            </a:r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()"&gt;Submit&lt;/button&gt;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&lt;p class="</a:t>
            </a:r>
            <a:r>
              <a:rPr lang="en-CA" sz="300" dirty="0" err="1">
                <a:solidFill>
                  <a:srgbClr val="FF0000"/>
                </a:solidFill>
                <a:latin typeface="Consolas" panose="020B0609020204030204" pitchFamily="49" charset="0"/>
              </a:rPr>
              <a:t>noseeum</a:t>
            </a:r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Wow you have been to &lt;span id="places"&gt;&lt;/span&gt;!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    &lt;/p&gt;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    &lt;/body&gt;</a:t>
            </a:r>
          </a:p>
          <a:p>
            <a:r>
              <a:rPr lang="en-CA" sz="300" dirty="0">
                <a:solidFill>
                  <a:srgbClr val="FF0000"/>
                </a:solidFill>
                <a:latin typeface="Consolas" panose="020B0609020204030204" pitchFamily="49" charset="0"/>
              </a:rPr>
              <a:t>&lt;/html&gt; </a:t>
            </a:r>
          </a:p>
          <a:p>
            <a:r>
              <a:rPr lang="en-CA" dirty="0"/>
              <a:t>The text shows up very small here but in Notepad it will be regular size.</a:t>
            </a:r>
          </a:p>
        </p:txBody>
      </p:sp>
    </p:spTree>
    <p:extLst>
      <p:ext uri="{BB962C8B-B14F-4D97-AF65-F5344CB8AC3E}">
        <p14:creationId xmlns:p14="http://schemas.microsoft.com/office/powerpoint/2010/main" val="863302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B24AC2-2195-4527-878F-85F640FA90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E77B2-B7F4-4C64-8E19-20FB5DAF5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Try it out!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E1443-00BD-45D2-B8DB-7BD063E5C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Leave Notepad open, we’re going to use it again.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Look on your desktop, and you should see the file “hello.html”, with an icon.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Double-click it and you will see the web page you’ve made.</a:t>
            </a:r>
          </a:p>
        </p:txBody>
      </p:sp>
    </p:spTree>
    <p:extLst>
      <p:ext uri="{BB962C8B-B14F-4D97-AF65-F5344CB8AC3E}">
        <p14:creationId xmlns:p14="http://schemas.microsoft.com/office/powerpoint/2010/main" val="925640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C44605-AEFC-4CFF-B750-F160AEB955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31125-97F9-4A76-AAF5-C8AA50A57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URLs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1B22A-7165-454E-9B1A-8E0FE0CF8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All web pages start as HTML files on a computer somewhere.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They may have other files associated with them e.g. CSS, JavaScript, image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 will see how to pull those 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After pulling them in, the web browser renders them and creates the web page that you see on your screen.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 web browser is able to pull in files from your local computer or from another computer (web server) elsewhere on the World Wide Web.</a:t>
            </a:r>
          </a:p>
        </p:txBody>
      </p:sp>
    </p:spTree>
    <p:extLst>
      <p:ext uri="{BB962C8B-B14F-4D97-AF65-F5344CB8AC3E}">
        <p14:creationId xmlns:p14="http://schemas.microsoft.com/office/powerpoint/2010/main" val="443895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27D77B-58DB-4D27-A30C-B61A0BA46A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C824AC-1052-4F80-A396-90F17751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second simple HTML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E21DED-47FB-4BE5-BEE1-B984CCDFC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Now save hello.html as “</a:t>
            </a:r>
            <a:r>
              <a:rPr lang="en-CA" dirty="0">
                <a:solidFill>
                  <a:srgbClr val="FF0000"/>
                </a:solidFill>
              </a:rPr>
              <a:t>hello2.html</a:t>
            </a:r>
            <a:r>
              <a:rPr lang="en-CA" dirty="0"/>
              <a:t>”, and make the following changes: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Change the text between &lt;title&gt; and &lt;/title&gt; to read:</a:t>
            </a:r>
            <a:br>
              <a:rPr lang="en-CA" dirty="0"/>
            </a:b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Hello world 2! - our second web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Change the text between &lt;h1&gt; and &lt;/h1&gt; to read:</a:t>
            </a:r>
            <a:br>
              <a:rPr lang="en-CA" dirty="0"/>
            </a:b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Hello world 2!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Add the following text somewhere in the document—say, between the &lt;/h1&gt; ending tag and the &lt;h2&gt; starting tag. (Tags have to be nested properly.)</a:t>
            </a:r>
            <a:br>
              <a:rPr lang="en-CA" dirty="0"/>
            </a:b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&lt;p&gt;Please visit &lt;a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="hello.html"&gt;our first web page&lt;/a&gt;.&lt;/p&gt;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Don’t worry about spacing. It is nice to keep it tidy so you can see what you’re doing, but spaces won’t show up when the page is rendered.</a:t>
            </a:r>
          </a:p>
        </p:txBody>
      </p:sp>
    </p:spTree>
    <p:extLst>
      <p:ext uri="{BB962C8B-B14F-4D97-AF65-F5344CB8AC3E}">
        <p14:creationId xmlns:p14="http://schemas.microsoft.com/office/powerpoint/2010/main" val="2387376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3EB314-27CE-490F-9FDC-E8EB43B7C2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1CAB04-7C44-41CF-BA53-69FC3ACB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Try it out again!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5CA60-E55C-4704-9CD7-2D891844B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You’ll see hello2.html on your desktop. Double-click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It’s probably exactly the same as hello.html. Where are your changes?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Save hello2.html in Notepad.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Now hit the refresh button in your browser.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Click the link. It will bring you to “hello.html”.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Click the back button on your browser. It will bring you back to “hello2.html”.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You could also link to a web URL.</a:t>
            </a:r>
          </a:p>
        </p:txBody>
      </p:sp>
    </p:spTree>
    <p:extLst>
      <p:ext uri="{BB962C8B-B14F-4D97-AF65-F5344CB8AC3E}">
        <p14:creationId xmlns:p14="http://schemas.microsoft.com/office/powerpoint/2010/main" val="3872136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5C69C-BD95-4005-BFD8-07CE09DCD2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17C66D-364C-41B3-95FA-4756AAEB1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add an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72B6A-B136-4573-A3A5-CA43FCEDE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First a note. You can’t just copy images off the web, that’s a copyright violation. Either find a licence-free image or make your 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For a list of image sources, see </a:t>
            </a:r>
            <a:r>
              <a:rPr lang="en-CA" dirty="0">
                <a:hlinkClick r:id="rId2"/>
              </a:rPr>
              <a:t>the Images tab in our Tools Software and Hardware wiki</a:t>
            </a:r>
            <a:r>
              <a:rPr lang="en-CA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You can either use an image locally on your computer or link to a licence-free image on the Web.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hello2.html, before the &lt;/html&gt; end tag, add the following text:</a:t>
            </a:r>
            <a:br>
              <a:rPr lang="en-CA" dirty="0"/>
            </a:b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&lt;p&gt;&lt;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img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="https://images.unsplash.com/photo-1550348579-959785e820f7" alt="a goat" width="200px" class="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noseeum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"&gt;&lt;/p&gt;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Save your file and refresh your browser.</a:t>
            </a:r>
            <a:endParaRPr lang="en-CA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811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5E9267-9877-4813-BFEB-B90303F765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E64A71-66F4-440A-AD06-9073829B2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Stylin</a:t>
            </a:r>
            <a:r>
              <a:rPr lang="en-CA" dirty="0"/>
              <a:t>’ it 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2A0B4-457B-4837-8C60-0E6B7B2DD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You can modify many characteristics about how things look on your web page. Let’s create a CSS (Cascading Style Sheets)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Notepad, hit New Window, and create a new file, also on your desktop, named “</a:t>
            </a:r>
            <a:r>
              <a:rPr lang="en-CA" dirty="0">
                <a:solidFill>
                  <a:srgbClr val="FF0000"/>
                </a:solidFill>
              </a:rPr>
              <a:t>style.css</a:t>
            </a:r>
            <a:r>
              <a:rPr lang="en-CA" dirty="0"/>
              <a:t>”. (It actually doesn’t matter what you call it; this is just a common convention.)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Add the following text:</a:t>
            </a:r>
          </a:p>
          <a:p>
            <a:pPr marL="457200" lvl="1" indent="0">
              <a:buNone/>
            </a:pPr>
            <a:r>
              <a:rPr lang="en-CA" sz="600" dirty="0">
                <a:solidFill>
                  <a:srgbClr val="FF0000"/>
                </a:solidFill>
                <a:latin typeface="Consolas" panose="020B0609020204030204" pitchFamily="49" charset="0"/>
              </a:rPr>
              <a:t>body {</a:t>
            </a:r>
          </a:p>
          <a:p>
            <a:pPr marL="457200" lvl="1" indent="0">
              <a:buNone/>
            </a:pPr>
            <a:r>
              <a:rPr lang="en-CA" sz="600" dirty="0">
                <a:solidFill>
                  <a:srgbClr val="FF0000"/>
                </a:solidFill>
                <a:latin typeface="Consolas" panose="020B0609020204030204" pitchFamily="49" charset="0"/>
              </a:rPr>
              <a:t>    font-family: Calibri;</a:t>
            </a:r>
          </a:p>
          <a:p>
            <a:pPr marL="457200" lvl="1" indent="0">
              <a:buNone/>
            </a:pPr>
            <a:r>
              <a:rPr lang="en-CA" sz="600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CA" sz="600" dirty="0">
                <a:solidFill>
                  <a:srgbClr val="FF0000"/>
                </a:solidFill>
                <a:latin typeface="Consolas" panose="020B0609020204030204" pitchFamily="49" charset="0"/>
              </a:rPr>
              <a:t>h1 {</a:t>
            </a:r>
          </a:p>
          <a:p>
            <a:pPr marL="457200" lvl="1" indent="0">
              <a:buNone/>
            </a:pPr>
            <a:r>
              <a:rPr lang="en-CA" sz="600" dirty="0">
                <a:solidFill>
                  <a:srgbClr val="FF0000"/>
                </a:solidFill>
                <a:latin typeface="Consolas" panose="020B0609020204030204" pitchFamily="49" charset="0"/>
              </a:rPr>
              <a:t>    color: red;</a:t>
            </a:r>
          </a:p>
          <a:p>
            <a:pPr marL="457200" lvl="1" indent="0">
              <a:buNone/>
            </a:pPr>
            <a:r>
              <a:rPr lang="en-CA" sz="600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CA" sz="600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CA" sz="600" dirty="0" err="1">
                <a:solidFill>
                  <a:srgbClr val="FF0000"/>
                </a:solidFill>
                <a:latin typeface="Consolas" panose="020B0609020204030204" pitchFamily="49" charset="0"/>
              </a:rPr>
              <a:t>noseeum</a:t>
            </a:r>
            <a:r>
              <a:rPr lang="en-CA" sz="600" dirty="0">
                <a:solidFill>
                  <a:srgbClr val="FF0000"/>
                </a:solidFill>
                <a:latin typeface="Consolas" panose="020B06090202040302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en-CA" sz="600" dirty="0">
                <a:solidFill>
                  <a:srgbClr val="FF0000"/>
                </a:solidFill>
                <a:latin typeface="Consolas" panose="020B0609020204030204" pitchFamily="49" charset="0"/>
              </a:rPr>
              <a:t>    visibility: hidden;</a:t>
            </a:r>
          </a:p>
          <a:p>
            <a:pPr marL="457200" lvl="1" indent="0">
              <a:buNone/>
            </a:pPr>
            <a:r>
              <a:rPr lang="en-CA" sz="600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Save the file.</a:t>
            </a:r>
          </a:p>
        </p:txBody>
      </p:sp>
    </p:spTree>
    <p:extLst>
      <p:ext uri="{BB962C8B-B14F-4D97-AF65-F5344CB8AC3E}">
        <p14:creationId xmlns:p14="http://schemas.microsoft.com/office/powerpoint/2010/main" val="281417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C4FB0-3FFA-4A90-8821-B2F5C54879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6F40E6-1F71-481E-BDE7-1BDA004E6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Connecting HTML with CSS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E032E-0708-4553-8F3A-B1A4F26B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Refresh your file “hello2.html” in the browser. There should be no change.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Now open it again in Notepad. (You may still have it open.)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Before the &lt;/head&gt; end tag, add the following text:</a:t>
            </a:r>
            <a:br>
              <a:rPr lang="en-CA" dirty="0"/>
            </a:br>
            <a:r>
              <a:rPr lang="en-CA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&lt;link </a:t>
            </a:r>
            <a:r>
              <a:rPr lang="en-CA" sz="180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CA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="stylesheet" </a:t>
            </a:r>
            <a:r>
              <a:rPr lang="en-CA" sz="180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CA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="style.css"&gt;</a:t>
            </a:r>
            <a:endParaRPr lang="en-CA" dirty="0">
              <a:solidFill>
                <a:srgbClr val="FF0000"/>
              </a:solidFill>
            </a:endParaRP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Save the file and refresh your browser window. You should see the changes now.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Notice that the parts of your page that had the attribute “class=</a:t>
            </a:r>
            <a:r>
              <a:rPr lang="en-CA" dirty="0" err="1"/>
              <a:t>noseeum</a:t>
            </a:r>
            <a:r>
              <a:rPr lang="en-CA" dirty="0"/>
              <a:t>” have disappeared.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Next step: make them show up based on user interaction.</a:t>
            </a:r>
          </a:p>
        </p:txBody>
      </p:sp>
    </p:spTree>
    <p:extLst>
      <p:ext uri="{BB962C8B-B14F-4D97-AF65-F5344CB8AC3E}">
        <p14:creationId xmlns:p14="http://schemas.microsoft.com/office/powerpoint/2010/main" val="3501925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45A647-4D6F-438A-A498-AB328DC1FE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586A15-01EB-45E2-B59D-3F8FB824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A8914-F056-4098-BB3D-2C46D1F22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CA" dirty="0"/>
              <a:t>Why and when prototype in HTML?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About the Web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About HTML (with exercises)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How we web at GC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Getting it online</a:t>
            </a:r>
          </a:p>
        </p:txBody>
      </p:sp>
    </p:spTree>
    <p:extLst>
      <p:ext uri="{BB962C8B-B14F-4D97-AF65-F5344CB8AC3E}">
        <p14:creationId xmlns:p14="http://schemas.microsoft.com/office/powerpoint/2010/main" val="2672092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741075-1456-4BA7-BE96-8D498B836A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F46D8C-B4DA-443B-832F-F74079D48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The name’s script. JavaScript.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AE76B-88DB-4E8B-A038-CD3E772AA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Like you did with the CSS file, open a new window in Notepad.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Save this new blank file as “script.js”. Again, this is just a naming convention.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Add the following text:</a:t>
            </a:r>
          </a:p>
          <a:p>
            <a:pPr marL="457200" lvl="1" indent="0">
              <a:buNone/>
            </a:pPr>
            <a:r>
              <a:rPr lang="en-CA" sz="800" dirty="0">
                <a:solidFill>
                  <a:srgbClr val="FF0000"/>
                </a:solidFill>
              </a:rPr>
              <a:t>function </a:t>
            </a:r>
            <a:r>
              <a:rPr lang="en-CA" sz="800" dirty="0" err="1">
                <a:solidFill>
                  <a:srgbClr val="FF0000"/>
                </a:solidFill>
              </a:rPr>
              <a:t>updateText</a:t>
            </a:r>
            <a:r>
              <a:rPr lang="en-CA" sz="800" dirty="0">
                <a:solidFill>
                  <a:srgbClr val="FF0000"/>
                </a:solidFill>
              </a:rPr>
              <a:t>() {</a:t>
            </a:r>
          </a:p>
          <a:p>
            <a:pPr marL="457200" lvl="1" indent="0">
              <a:buNone/>
            </a:pPr>
            <a:r>
              <a:rPr lang="en-CA" sz="800" dirty="0">
                <a:solidFill>
                  <a:srgbClr val="FF0000"/>
                </a:solidFill>
              </a:rPr>
              <a:t>    let </a:t>
            </a:r>
            <a:r>
              <a:rPr lang="en-CA" sz="800" dirty="0" err="1">
                <a:solidFill>
                  <a:srgbClr val="FF0000"/>
                </a:solidFill>
              </a:rPr>
              <a:t>yourPlace</a:t>
            </a:r>
            <a:r>
              <a:rPr lang="en-CA" sz="800" dirty="0">
                <a:solidFill>
                  <a:srgbClr val="FF0000"/>
                </a:solidFill>
              </a:rPr>
              <a:t> = </a:t>
            </a:r>
            <a:r>
              <a:rPr lang="en-CA" sz="800" dirty="0" err="1">
                <a:solidFill>
                  <a:srgbClr val="FF0000"/>
                </a:solidFill>
              </a:rPr>
              <a:t>document.getElementById</a:t>
            </a:r>
            <a:r>
              <a:rPr lang="en-CA" sz="800" dirty="0">
                <a:solidFill>
                  <a:srgbClr val="FF0000"/>
                </a:solidFill>
              </a:rPr>
              <a:t>("your-famous-place").value;</a:t>
            </a:r>
          </a:p>
          <a:p>
            <a:pPr marL="457200" lvl="1" indent="0">
              <a:buNone/>
            </a:pPr>
            <a:r>
              <a:rPr lang="en-CA" sz="800" dirty="0">
                <a:solidFill>
                  <a:srgbClr val="FF0000"/>
                </a:solidFill>
              </a:rPr>
              <a:t>    </a:t>
            </a:r>
            <a:r>
              <a:rPr lang="en-CA" sz="800" dirty="0" err="1">
                <a:solidFill>
                  <a:srgbClr val="FF0000"/>
                </a:solidFill>
              </a:rPr>
              <a:t>document.getElementById</a:t>
            </a:r>
            <a:r>
              <a:rPr lang="en-CA" sz="800" dirty="0">
                <a:solidFill>
                  <a:srgbClr val="FF0000"/>
                </a:solidFill>
              </a:rPr>
              <a:t>("places").</a:t>
            </a:r>
            <a:r>
              <a:rPr lang="en-CA" sz="800" dirty="0" err="1">
                <a:solidFill>
                  <a:srgbClr val="FF0000"/>
                </a:solidFill>
              </a:rPr>
              <a:t>innerText</a:t>
            </a:r>
            <a:r>
              <a:rPr lang="en-CA" sz="800" dirty="0">
                <a:solidFill>
                  <a:srgbClr val="FF0000"/>
                </a:solidFill>
              </a:rPr>
              <a:t> = </a:t>
            </a:r>
            <a:r>
              <a:rPr lang="en-CA" sz="800" dirty="0" err="1">
                <a:solidFill>
                  <a:srgbClr val="FF0000"/>
                </a:solidFill>
              </a:rPr>
              <a:t>yourPlace</a:t>
            </a:r>
            <a:r>
              <a:rPr lang="en-CA" sz="800" dirty="0">
                <a:solidFill>
                  <a:srgbClr val="FF0000"/>
                </a:solidFill>
              </a:rPr>
              <a:t>;</a:t>
            </a:r>
          </a:p>
          <a:p>
            <a:pPr marL="457200" lvl="1" indent="0">
              <a:buNone/>
            </a:pPr>
            <a:endParaRPr lang="en-CA" sz="8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CA" sz="800" dirty="0">
                <a:solidFill>
                  <a:srgbClr val="FF0000"/>
                </a:solidFill>
              </a:rPr>
              <a:t>    for (let </a:t>
            </a:r>
            <a:r>
              <a:rPr lang="en-CA" sz="800" dirty="0" err="1">
                <a:solidFill>
                  <a:srgbClr val="FF0000"/>
                </a:solidFill>
              </a:rPr>
              <a:t>hiddenText</a:t>
            </a:r>
            <a:r>
              <a:rPr lang="en-CA" sz="800" dirty="0">
                <a:solidFill>
                  <a:srgbClr val="FF0000"/>
                </a:solidFill>
              </a:rPr>
              <a:t> of </a:t>
            </a:r>
            <a:r>
              <a:rPr lang="en-CA" sz="800" dirty="0" err="1">
                <a:solidFill>
                  <a:srgbClr val="FF0000"/>
                </a:solidFill>
              </a:rPr>
              <a:t>document.getElementsByClassName</a:t>
            </a:r>
            <a:r>
              <a:rPr lang="en-CA" sz="800" dirty="0">
                <a:solidFill>
                  <a:srgbClr val="FF0000"/>
                </a:solidFill>
              </a:rPr>
              <a:t>("</a:t>
            </a:r>
            <a:r>
              <a:rPr lang="en-CA" sz="800" dirty="0" err="1">
                <a:solidFill>
                  <a:srgbClr val="FF0000"/>
                </a:solidFill>
              </a:rPr>
              <a:t>noseeum</a:t>
            </a:r>
            <a:r>
              <a:rPr lang="en-CA" sz="800" dirty="0">
                <a:solidFill>
                  <a:srgbClr val="FF0000"/>
                </a:solidFill>
              </a:rPr>
              <a:t>")) {</a:t>
            </a:r>
          </a:p>
          <a:p>
            <a:pPr marL="457200" lvl="1" indent="0">
              <a:buNone/>
            </a:pPr>
            <a:r>
              <a:rPr lang="en-CA" sz="800" dirty="0">
                <a:solidFill>
                  <a:srgbClr val="FF0000"/>
                </a:solidFill>
              </a:rPr>
              <a:t>        </a:t>
            </a:r>
            <a:r>
              <a:rPr lang="en-CA" sz="800" dirty="0" err="1">
                <a:solidFill>
                  <a:srgbClr val="FF0000"/>
                </a:solidFill>
              </a:rPr>
              <a:t>hiddenText.style.visibility</a:t>
            </a:r>
            <a:r>
              <a:rPr lang="en-CA" sz="800" dirty="0">
                <a:solidFill>
                  <a:srgbClr val="FF0000"/>
                </a:solidFill>
              </a:rPr>
              <a:t>="visible";</a:t>
            </a:r>
          </a:p>
          <a:p>
            <a:pPr marL="457200" lvl="1" indent="0">
              <a:buNone/>
            </a:pPr>
            <a:r>
              <a:rPr lang="en-CA" sz="800" dirty="0">
                <a:solidFill>
                  <a:srgbClr val="FF0000"/>
                </a:solidFill>
              </a:rPr>
              <a:t>    }</a:t>
            </a:r>
          </a:p>
          <a:p>
            <a:pPr marL="457200" lvl="1" indent="0">
              <a:buNone/>
            </a:pPr>
            <a:r>
              <a:rPr lang="en-CA" sz="800" dirty="0">
                <a:solidFill>
                  <a:srgbClr val="FF0000"/>
                </a:solidFill>
              </a:rPr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Save the file.</a:t>
            </a:r>
          </a:p>
        </p:txBody>
      </p:sp>
    </p:spTree>
    <p:extLst>
      <p:ext uri="{BB962C8B-B14F-4D97-AF65-F5344CB8AC3E}">
        <p14:creationId xmlns:p14="http://schemas.microsoft.com/office/powerpoint/2010/main" val="116937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0D4FA-7A83-40E2-AF90-01AF391B4B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D986E8-5D73-402B-B4EF-66547E73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Connecting HTML with JavaScript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79010-E5BB-423F-A080-833F4EC2A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Open hello2.html, and between the &lt;link&gt; tag and the &lt;/head&gt; closing tag, add the following text:</a:t>
            </a:r>
            <a:br>
              <a:rPr lang="en-CA" dirty="0"/>
            </a:br>
            <a:r>
              <a:rPr lang="en-CA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&lt;script </a:t>
            </a:r>
            <a:r>
              <a:rPr lang="en-CA" sz="180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CA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="script.js"&gt;&lt;/script&gt;</a:t>
            </a:r>
            <a:endParaRPr lang="en-CA" dirty="0">
              <a:solidFill>
                <a:srgbClr val="FF0000"/>
              </a:solidFill>
            </a:endParaRP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Save the file in Notepad, refresh your web browser, and try it 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Enter a place name in the input box and press Submit.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Now you know the basics of creating an interactive HTML prototype.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Next step: make it look like a Canada.ca page.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But first: what is Canada.ca?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8745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0230-EEBC-4486-B87A-B827E35F3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How we web at GC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F64F1-56A8-40A3-98AA-E84AAF547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Canada.ca (technology)</a:t>
            </a:r>
          </a:p>
          <a:p>
            <a:r>
              <a:rPr lang="en-CA" dirty="0"/>
              <a:t>Canada.ca (design)</a:t>
            </a:r>
          </a:p>
          <a:p>
            <a:r>
              <a:rPr lang="en-CA" dirty="0"/>
              <a:t>WET</a:t>
            </a:r>
          </a:p>
          <a:p>
            <a:r>
              <a:rPr lang="en-CA" dirty="0" err="1"/>
              <a:t>GCWeb</a:t>
            </a:r>
            <a:r>
              <a:rPr lang="en-CA" dirty="0"/>
              <a:t> theme</a:t>
            </a:r>
          </a:p>
          <a:p>
            <a:r>
              <a:rPr lang="en-CA" dirty="0"/>
              <a:t>CDTS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C5BC7-52E4-49F4-BF60-85DF642A2E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1" y="4767263"/>
            <a:ext cx="982663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bg1"/>
                </a:solidFill>
                <a:latin typeface="Trebuchet MS" panose="020B0703020202090204" pitchFamily="34" charset="0"/>
                <a:ea typeface="ヒラギノ角ゴ Pro W3" pitchFamily="127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9pPr>
          </a:lstStyle>
          <a:p>
            <a:fld id="{78075564-AF6E-40FC-905A-F6C5E8D29614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81529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26D777-87C5-4D6F-9987-FA79C4EEB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Canada.ca (technology)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D2DB49-D9F2-4A9B-83A7-E1592161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Owner: “Principal Publisher”, Service Canada</a:t>
            </a:r>
          </a:p>
          <a:p>
            <a:pPr lvl="1"/>
            <a:r>
              <a:rPr lang="en-CA" dirty="0"/>
              <a:t>This is a role, currently held by ESDC’s Digital Services Directorate</a:t>
            </a:r>
          </a:p>
          <a:p>
            <a:endParaRPr lang="en-CA" dirty="0"/>
          </a:p>
          <a:p>
            <a:r>
              <a:rPr lang="en-CA" dirty="0"/>
              <a:t>Managed Web Service</a:t>
            </a:r>
          </a:p>
          <a:p>
            <a:pPr lvl="1"/>
            <a:r>
              <a:rPr lang="en-CA" dirty="0"/>
              <a:t>A content management system (CMS) named Adobe Experience Manager</a:t>
            </a:r>
          </a:p>
          <a:p>
            <a:pPr lvl="1"/>
            <a:r>
              <a:rPr lang="en-CA" dirty="0"/>
              <a:t>Intended to host all GoC content</a:t>
            </a:r>
          </a:p>
          <a:p>
            <a:pPr lvl="1"/>
            <a:r>
              <a:rPr lang="en-CA" dirty="0"/>
              <a:t>At ISED we use Drupal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AE2B0-FE53-470A-BD94-00AD6AFB6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1" y="4767263"/>
            <a:ext cx="982663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3"/>
                </a:solidFill>
                <a:latin typeface="Trebuchet MS" panose="020B0703020202090204" pitchFamily="34" charset="0"/>
                <a:ea typeface="ヒラギノ角ゴ Pro W3" pitchFamily="127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9pPr>
          </a:lstStyle>
          <a:p>
            <a:fld id="{78075564-AF6E-40FC-905A-F6C5E8D29614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596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26D777-87C5-4D6F-9987-FA79C4EEB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Canada.ca (design)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D2DB49-D9F2-4A9B-83A7-E1592161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3"/>
              </a:rPr>
              <a:t>Canada.ca design system</a:t>
            </a:r>
            <a:r>
              <a:rPr lang="en-CA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Owner: Digital Transformation Office, TBS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Mandated by the </a:t>
            </a:r>
            <a:r>
              <a:rPr lang="en-CA" i="1" dirty="0">
                <a:hlinkClick r:id="rId4"/>
              </a:rPr>
              <a:t>Directive on the Management of Communications</a:t>
            </a:r>
            <a:r>
              <a:rPr lang="en-CA" i="1" dirty="0"/>
              <a:t>.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Latest in a series of government-wide standard designs.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AE2B0-FE53-470A-BD94-00AD6AFB6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1" y="4767263"/>
            <a:ext cx="982663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3"/>
                </a:solidFill>
                <a:latin typeface="Trebuchet MS" panose="020B0703020202090204" pitchFamily="34" charset="0"/>
                <a:ea typeface="ヒラギノ角ゴ Pro W3" pitchFamily="127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9pPr>
          </a:lstStyle>
          <a:p>
            <a:fld id="{78075564-AF6E-40FC-905A-F6C5E8D29614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803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710306-AE2E-4BB0-A5C3-C1B48EA1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Government-wide standard designs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F6B76-EDAD-4BEE-99D3-34BCF50DD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pic>
        <p:nvPicPr>
          <p:cNvPr id="9" name="Picture 8" descr="Page with CLF2 skin">
            <a:extLst>
              <a:ext uri="{FF2B5EF4-FFF2-40B4-BE49-F238E27FC236}">
                <a16:creationId xmlns:a16="http://schemas.microsoft.com/office/drawing/2014/main" id="{7BF30F75-B994-4872-A421-D157E393B4F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5" y="1025753"/>
            <a:ext cx="2286000" cy="16913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57F56A-80F8-4B9A-865A-95A998149E90}"/>
              </a:ext>
            </a:extLst>
          </p:cNvPr>
          <p:cNvSpPr txBox="1"/>
          <p:nvPr/>
        </p:nvSpPr>
        <p:spPr>
          <a:xfrm>
            <a:off x="948532" y="271712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CLF2</a:t>
            </a:r>
          </a:p>
        </p:txBody>
      </p:sp>
      <p:pic>
        <p:nvPicPr>
          <p:cNvPr id="10" name="Picture 9" descr="Page with Usability Theme skin">
            <a:extLst>
              <a:ext uri="{FF2B5EF4-FFF2-40B4-BE49-F238E27FC236}">
                <a16:creationId xmlns:a16="http://schemas.microsoft.com/office/drawing/2014/main" id="{6C42AEFB-1B86-4FFF-BE4B-C3A0C6CA21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367130"/>
            <a:ext cx="2286000" cy="372270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EDDEC7-2A86-4253-B168-F0B9A83E7A6E}"/>
              </a:ext>
            </a:extLst>
          </p:cNvPr>
          <p:cNvSpPr txBox="1"/>
          <p:nvPr/>
        </p:nvSpPr>
        <p:spPr>
          <a:xfrm>
            <a:off x="2826778" y="1020188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Usability theme</a:t>
            </a:r>
          </a:p>
        </p:txBody>
      </p:sp>
      <p:pic>
        <p:nvPicPr>
          <p:cNvPr id="11" name="Picture 10" descr="Page with GCWeb 4 skin">
            <a:extLst>
              <a:ext uri="{FF2B5EF4-FFF2-40B4-BE49-F238E27FC236}">
                <a16:creationId xmlns:a16="http://schemas.microsoft.com/office/drawing/2014/main" id="{1F53266B-6EDA-4026-9C81-A55EED15A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6455" y="1881993"/>
            <a:ext cx="2286000" cy="229918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AA1E29-2ABE-41F5-97FC-8C0B2498D357}"/>
              </a:ext>
            </a:extLst>
          </p:cNvPr>
          <p:cNvSpPr txBox="1"/>
          <p:nvPr/>
        </p:nvSpPr>
        <p:spPr>
          <a:xfrm>
            <a:off x="4671905" y="4181181"/>
            <a:ext cx="119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GCWeb 4</a:t>
            </a:r>
          </a:p>
        </p:txBody>
      </p:sp>
      <p:pic>
        <p:nvPicPr>
          <p:cNvPr id="12" name="Picture 11" descr="Page with GCWeb 5 skin">
            <a:extLst>
              <a:ext uri="{FF2B5EF4-FFF2-40B4-BE49-F238E27FC236}">
                <a16:creationId xmlns:a16="http://schemas.microsoft.com/office/drawing/2014/main" id="{8E6AA148-C92E-4D60-B982-EB2C05649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5406" y="1547830"/>
            <a:ext cx="2286000" cy="336130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1F7CCB-9924-4DB1-9C8F-88B67AB069EE}"/>
              </a:ext>
            </a:extLst>
          </p:cNvPr>
          <p:cNvSpPr txBox="1"/>
          <p:nvPr/>
        </p:nvSpPr>
        <p:spPr>
          <a:xfrm>
            <a:off x="6511608" y="1182464"/>
            <a:ext cx="119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GCWeb 5</a:t>
            </a:r>
          </a:p>
        </p:txBody>
      </p:sp>
    </p:spTree>
    <p:extLst>
      <p:ext uri="{BB962C8B-B14F-4D97-AF65-F5344CB8AC3E}">
        <p14:creationId xmlns:p14="http://schemas.microsoft.com/office/powerpoint/2010/main" val="4294780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B46A-DC9D-4188-BFF6-3B6EA494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0DEA7-DFEC-4E77-ABC6-64A0272C9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Web Experience Toolkit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Also sometimes called </a:t>
            </a:r>
            <a:r>
              <a:rPr lang="en-CA" dirty="0" err="1"/>
              <a:t>WxT</a:t>
            </a:r>
            <a:r>
              <a:rPr lang="en-CA" dirty="0"/>
              <a:t> (easier to Google)</a:t>
            </a:r>
          </a:p>
          <a:p>
            <a:endParaRPr lang="en-CA" dirty="0"/>
          </a:p>
          <a:p>
            <a:r>
              <a:rPr lang="en-CA" dirty="0"/>
              <a:t>“A collaborative open source project led by the Government of Canada”</a:t>
            </a:r>
          </a:p>
          <a:p>
            <a:pPr lvl="1"/>
            <a:r>
              <a:rPr lang="en-CA" dirty="0"/>
              <a:t>i.e. Principal Publisher</a:t>
            </a:r>
          </a:p>
          <a:p>
            <a:pPr lvl="1"/>
            <a:r>
              <a:rPr lang="en-CA" dirty="0"/>
              <a:t>Three-person team plus about twenty volunteers</a:t>
            </a:r>
          </a:p>
          <a:p>
            <a:pPr lvl="1"/>
            <a:endParaRPr lang="en-CA" dirty="0"/>
          </a:p>
          <a:p>
            <a:r>
              <a:rPr lang="en-CA" dirty="0"/>
              <a:t>Currently version 4</a:t>
            </a:r>
          </a:p>
          <a:p>
            <a:pPr lvl="1"/>
            <a:r>
              <a:rPr lang="en-CA" dirty="0"/>
              <a:t>Uses old version of Bootstrap: makes all pages look the same.</a:t>
            </a:r>
          </a:p>
          <a:p>
            <a:pPr lvl="1"/>
            <a:r>
              <a:rPr lang="en-CA" dirty="0"/>
              <a:t>Version 5 under development since 2018.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C2070-636E-4C60-ABC8-5401E8620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1" y="4767263"/>
            <a:ext cx="982663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3"/>
                </a:solidFill>
                <a:latin typeface="Trebuchet MS" panose="020B0703020202090204" pitchFamily="34" charset="0"/>
                <a:ea typeface="ヒラギノ角ゴ Pro W3" pitchFamily="127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9pPr>
          </a:lstStyle>
          <a:p>
            <a:fld id="{78075564-AF6E-40FC-905A-F6C5E8D29614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6960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9BBC6-9900-4805-9222-392584BE1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GCWeb</a:t>
            </a:r>
            <a:r>
              <a:rPr lang="en-CA" dirty="0"/>
              <a:t>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EEF17-EE88-4864-AD9E-685637EB1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Collection of page templates, CSS,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Implements the Canada.ca design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Until January 2019, had same version number as WET itself.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Currently on v11.0 (as of May 19, 2022), owing to </a:t>
            </a:r>
            <a:r>
              <a:rPr lang="en-CA"/>
              <a:t>ongoing changes </a:t>
            </a:r>
            <a:r>
              <a:rPr lang="en-CA" dirty="0"/>
              <a:t>in Canada.ca design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EC855-ED1A-4351-B382-F5D7B01FF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1" y="4767263"/>
            <a:ext cx="982663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3"/>
                </a:solidFill>
                <a:latin typeface="Trebuchet MS" panose="020B0703020202090204" pitchFamily="34" charset="0"/>
                <a:ea typeface="ヒラギノ角ゴ Pro W3" pitchFamily="127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9pPr>
          </a:lstStyle>
          <a:p>
            <a:fld id="{78075564-AF6E-40FC-905A-F6C5E8D29614}" type="slidenum">
              <a:rPr lang="en-US" altLang="en-US" smtClean="0"/>
              <a:pPr/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1573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585E-D6B1-46E7-B4BE-210EA26C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CDTS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5509C-8124-4A79-A061-3522BD72F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Centrally Deployed Templates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Developed by ESDC and published to 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Automatic distribution of </a:t>
            </a:r>
            <a:r>
              <a:rPr lang="en-CA" dirty="0" err="1"/>
              <a:t>GCWeb</a:t>
            </a:r>
            <a:r>
              <a:rPr lang="en-CA" dirty="0"/>
              <a:t>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Installed by default on the Managed Web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C1066-4EED-4EFC-9000-80A040EAE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1" y="4767263"/>
            <a:ext cx="982663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3"/>
                </a:solidFill>
                <a:latin typeface="Trebuchet MS" panose="020B0703020202090204" pitchFamily="34" charset="0"/>
                <a:ea typeface="ヒラギノ角ゴ Pro W3" pitchFamily="127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9pPr>
          </a:lstStyle>
          <a:p>
            <a:fld id="{78075564-AF6E-40FC-905A-F6C5E8D29614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3271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B066B-2B31-486F-A8A7-3F87550A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Making your page look like Canada.ca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13BAC-CF08-41DA-BCBB-6C66E2AD9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CBBE0-8B37-42BF-B873-A092774DB8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29</a:t>
            </a:fld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712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86A15-01EB-45E2-B59D-3F8FB824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Why and when prototype in HTML?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A8914-F056-4098-BB3D-2C46D1F22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45A647-4D6F-438A-A498-AB328DC1FE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298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58D9B8-0E2E-4C09-9466-C26200A583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75313C-F1D0-4501-AC76-3455B49F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4F5A4B-3492-4962-988C-4E27CD6AB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@@</a:t>
            </a:r>
          </a:p>
          <a:p>
            <a:r>
              <a:rPr lang="en-CA" dirty="0"/>
              <a:t>Templates at CIO</a:t>
            </a:r>
          </a:p>
          <a:p>
            <a:r>
              <a:rPr lang="en-CA" dirty="0"/>
              <a:t>	• https://asbscr.ic.gc.ca/mockups/ccdev-corp-corpcan-development/UI_Design/wet4/externalWeb/cr196-noFeeAmendment/BU/</a:t>
            </a:r>
          </a:p>
          <a:p>
            <a:endParaRPr lang="en-CA" dirty="0"/>
          </a:p>
          <a:p>
            <a:r>
              <a:rPr lang="en-CA" dirty="0"/>
              <a:t>Template files that pull in WET</a:t>
            </a:r>
          </a:p>
          <a:p>
            <a:r>
              <a:rPr lang="en-CA" dirty="0"/>
              <a:t>	• P:\Documents\base-en.html</a:t>
            </a:r>
          </a:p>
          <a:p>
            <a:r>
              <a:rPr lang="en-CA" dirty="0"/>
              <a:t>P:\Documents\base-fr.html</a:t>
            </a:r>
          </a:p>
          <a:p>
            <a:r>
              <a:rPr lang="en-CA" dirty="0"/>
              <a:t>@@</a:t>
            </a:r>
          </a:p>
        </p:txBody>
      </p:sp>
    </p:spTree>
    <p:extLst>
      <p:ext uri="{BB962C8B-B14F-4D97-AF65-F5344CB8AC3E}">
        <p14:creationId xmlns:p14="http://schemas.microsoft.com/office/powerpoint/2010/main" val="3344725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BF716-003B-454D-94B2-0B552C1B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Getting it online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113FD4-80D2-412A-9938-9267D623E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16D51D-AD7B-4715-8191-072668C1FC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0514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E52F2C-DE1E-40EE-8A34-AEBE4D325B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32</a:t>
            </a:fld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F12EE5-6C81-4981-824C-F9B4FB3E6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First check that it’s valid HTML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3E32D-6BB7-4BAD-91DB-3C3393110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There are public HTML validators, but don’t use them for pages that you don’t want people to know about. (Doesn’t affect most of our work but still.)</a:t>
            </a:r>
          </a:p>
          <a:p>
            <a:endParaRPr lang="en-CA" dirty="0"/>
          </a:p>
          <a:p>
            <a:r>
              <a:rPr lang="en-CA" dirty="0"/>
              <a:t>ISED has a locally hosted validator that is available only inside the firewall.</a:t>
            </a:r>
            <a:br>
              <a:rPr lang="en-CA" dirty="0"/>
            </a:br>
            <a:r>
              <a:rPr lang="en-CA" dirty="0"/>
              <a:t>It’s at </a:t>
            </a:r>
            <a:r>
              <a:rPr lang="en-CA" dirty="0">
                <a:hlinkClick r:id="rId2"/>
              </a:rPr>
              <a:t>http://asbscr.ic.gc.ca/validator/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/>
              <a:t>Give it a try. You can upload your “hello2.html” page and make sure it is valid HTML.</a:t>
            </a:r>
          </a:p>
        </p:txBody>
      </p:sp>
    </p:spTree>
    <p:extLst>
      <p:ext uri="{BB962C8B-B14F-4D97-AF65-F5344CB8AC3E}">
        <p14:creationId xmlns:p14="http://schemas.microsoft.com/office/powerpoint/2010/main" val="3398967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8599BD-87DB-42E9-AE6B-815204DD12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BBDE15-18DE-4372-9878-F488CC9D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Then upload it to a web server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BDBC4-253E-4F69-9FBA-82B4F0769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At ISED, we used to have our own publicly facing “hidden” web server, for usability testing. But it was closed off from the Internet in 2021.</a:t>
            </a:r>
          </a:p>
          <a:p>
            <a:endParaRPr lang="en-CA" dirty="0"/>
          </a:p>
          <a:p>
            <a:r>
              <a:rPr lang="en-CA" dirty="0"/>
              <a:t>Now we can use GitHub pages.</a:t>
            </a:r>
          </a:p>
          <a:p>
            <a:r>
              <a:rPr lang="en-CA" dirty="0"/>
              <a:t>@@</a:t>
            </a:r>
          </a:p>
          <a:p>
            <a:r>
              <a:rPr lang="en-CA" dirty="0">
                <a:hlinkClick r:id="rId2"/>
              </a:rPr>
              <a:t>https://github.com/gc-proto/ISED-ISDE</a:t>
            </a:r>
            <a:endParaRPr lang="en-CA" dirty="0"/>
          </a:p>
          <a:p>
            <a:r>
              <a:rPr lang="en-CA" dirty="0"/>
              <a:t>publishes to </a:t>
            </a:r>
            <a:r>
              <a:rPr lang="en-CA" dirty="0">
                <a:hlinkClick r:id="rId3"/>
              </a:rPr>
              <a:t>https://test.canada.ca/ISED-ISDE/</a:t>
            </a:r>
            <a:endParaRPr lang="en-CA" dirty="0"/>
          </a:p>
          <a:p>
            <a:r>
              <a:rPr lang="en-CA" dirty="0"/>
              <a:t>@@</a:t>
            </a:r>
          </a:p>
        </p:txBody>
      </p:sp>
    </p:spTree>
    <p:extLst>
      <p:ext uri="{BB962C8B-B14F-4D97-AF65-F5344CB8AC3E}">
        <p14:creationId xmlns:p14="http://schemas.microsoft.com/office/powerpoint/2010/main" val="495343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45A647-4D6F-438A-A498-AB328DC1FE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586A15-01EB-45E2-B59D-3F8FB824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Existing prototyping tools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A8914-F056-4098-BB3D-2C46D1F22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Dedicated tools include:</a:t>
            </a:r>
          </a:p>
          <a:p>
            <a:pPr marL="1085850" lvl="1" indent="-285750"/>
            <a:r>
              <a:rPr lang="en-CA" dirty="0"/>
              <a:t>Adobe XD</a:t>
            </a:r>
          </a:p>
          <a:p>
            <a:pPr marL="1085850" lvl="1" indent="-285750"/>
            <a:r>
              <a:rPr lang="en-CA" dirty="0"/>
              <a:t>Axure RP</a:t>
            </a:r>
          </a:p>
          <a:p>
            <a:pPr marL="1085850" lvl="1" indent="-285750"/>
            <a:r>
              <a:rPr lang="en-CA" dirty="0"/>
              <a:t>Figma</a:t>
            </a:r>
          </a:p>
          <a:p>
            <a:pPr marL="1085850" lvl="1" indent="-285750"/>
            <a:r>
              <a:rPr lang="en-CA" dirty="0"/>
              <a:t>Balsamiq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General-purpose tools include:</a:t>
            </a:r>
          </a:p>
          <a:p>
            <a:pPr marL="1085850" lvl="1" indent="-285750"/>
            <a:r>
              <a:rPr lang="en-CA" dirty="0"/>
              <a:t>Miro</a:t>
            </a:r>
          </a:p>
          <a:p>
            <a:pPr marL="1085850" lvl="1" indent="-285750"/>
            <a:r>
              <a:rPr lang="en-CA" dirty="0"/>
              <a:t>PowerPoint</a:t>
            </a:r>
          </a:p>
          <a:p>
            <a:pPr marL="1085850" lvl="1" indent="-285750"/>
            <a:r>
              <a:rPr lang="en-CA" dirty="0"/>
              <a:t>Visio</a:t>
            </a:r>
          </a:p>
          <a:p>
            <a:pPr marL="1085850" lvl="1" indent="-285750"/>
            <a:r>
              <a:rPr lang="en-CA" dirty="0"/>
              <a:t>Excel</a:t>
            </a:r>
          </a:p>
          <a:p>
            <a:pPr marL="1085850" lvl="1" indent="-285750"/>
            <a:r>
              <a:rPr lang="en-CA" dirty="0"/>
              <a:t>paper</a:t>
            </a:r>
          </a:p>
        </p:txBody>
      </p:sp>
    </p:spTree>
    <p:extLst>
      <p:ext uri="{BB962C8B-B14F-4D97-AF65-F5344CB8AC3E}">
        <p14:creationId xmlns:p14="http://schemas.microsoft.com/office/powerpoint/2010/main" val="3853919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4EFA22-346C-44ED-AABB-EF25FE1502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4A713E-02E7-471E-9763-7F7BBBFA3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Advantages of prototyping in HTML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E33C7-8963-4FD7-B6E1-4970C898F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You’re working in the medium that the final product will be built in. This allows you to use paradigms that support that medium rather than paradigms that support a tool.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People can test the prototype right in their browser, using their familiar tools.</a:t>
            </a:r>
          </a:p>
          <a:p>
            <a:pPr marL="1085850" lvl="1" indent="-285750"/>
            <a:r>
              <a:rPr lang="en-CA" dirty="0"/>
              <a:t>Including assistive technology like screen readers and screen magnifiers.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Responsive design is straightforward: you can create one interface that works at all window widths.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You can design how a page will be read by a screen reader.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You get WET for free.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You can start with existing pages and modify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1362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38FA3D-C00C-422D-A707-C72C31571F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5B8359-3C33-4876-9370-472A89F4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Disadvantages of prototyping in HTML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F8A98-EF02-41DE-BFC9-D0E2DAC04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Sometimes it’s overkill. If you’re changing text on a page, or adding a straightforward form field, then you don’t need to mock up the whole interface. Take a screenshot and make the changes in Paint.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Early in the design process when you’re still exploring the problem space, you should use the lightest-weight tool available so changes are as easy as possible.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If you’re prototyping complex interactions and you don’t want to mess around with JavaScript, it can be easier to use a dedicated tool.</a:t>
            </a:r>
          </a:p>
        </p:txBody>
      </p:sp>
    </p:spTree>
    <p:extLst>
      <p:ext uri="{BB962C8B-B14F-4D97-AF65-F5344CB8AC3E}">
        <p14:creationId xmlns:p14="http://schemas.microsoft.com/office/powerpoint/2010/main" val="3437775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4BC970-06AC-40BF-AC56-CBBAB585C8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CC985C-4A0D-4F64-ACE6-72992E0B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Prototyping at the CIO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CF267-FC36-458E-AB60-9CC5C1602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At the CIO, they create HTML mockups for testing.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When they hand them to developers, they add yellow boxes explaining points of interest.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2"/>
              </a:rPr>
              <a:t>Sample page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2"/>
              </a:rPr>
              <a:t>Sample complete flow</a:t>
            </a:r>
            <a:endParaRPr lang="en-CA" dirty="0"/>
          </a:p>
        </p:txBody>
      </p:sp>
      <p:pic>
        <p:nvPicPr>
          <p:cNvPr id="8" name="Picture 7" descr="Screenshot of sample page">
            <a:extLst>
              <a:ext uri="{FF2B5EF4-FFF2-40B4-BE49-F238E27FC236}">
                <a16:creationId xmlns:a16="http://schemas.microsoft.com/office/drawing/2014/main" id="{46A449BA-D9D0-4F0D-A7E0-FEFBB6E4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115" y="2178117"/>
            <a:ext cx="2477770" cy="2119765"/>
          </a:xfrm>
          <a:prstGeom prst="rect">
            <a:avLst/>
          </a:prstGeom>
        </p:spPr>
      </p:pic>
      <p:pic>
        <p:nvPicPr>
          <p:cNvPr id="10" name="Picture 9" descr="Screenshot of sample complete flow (first page)">
            <a:extLst>
              <a:ext uri="{FF2B5EF4-FFF2-40B4-BE49-F238E27FC236}">
                <a16:creationId xmlns:a16="http://schemas.microsoft.com/office/drawing/2014/main" id="{25162F91-AECE-42D9-8E73-70D20A1A2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154" y="2598422"/>
            <a:ext cx="2750746" cy="211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66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F977BC-6D88-4B49-A921-FBDC01A7E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About the Web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7DDA1A-AF5F-4C37-909B-02AA6596B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663CC-4A55-4559-A2C3-8226EF2E7E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2745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6DD5E-9F11-403B-8EAA-C1828ED331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9</a:t>
            </a:fld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C68920-CA0E-40BD-93F1-605F0049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the Web?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3CAFF2-64DB-4B92-A1B5-FFAF8B891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 bunch of files, mostly text files, stored on other people’s computers.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Your web browser (Edge, Chrome, Firefox, Safari, etc.) can do two things:</a:t>
            </a:r>
          </a:p>
          <a:p>
            <a:pPr marL="1143000" lvl="1">
              <a:buFont typeface="+mj-lt"/>
              <a:buAutoNum type="arabicPeriod"/>
            </a:pPr>
            <a:r>
              <a:rPr lang="en-CA" dirty="0"/>
              <a:t>Render those files in a meaningful way.</a:t>
            </a:r>
          </a:p>
          <a:p>
            <a:pPr marL="1143000" lvl="1">
              <a:buFont typeface="+mj-lt"/>
              <a:buAutoNum type="arabicPeriod"/>
            </a:pPr>
            <a:r>
              <a:rPr lang="en-CA" dirty="0"/>
              <a:t>Communicate across a network, using HTTP (the hypertext transfer protocol) or HTTPs (a secure form of same), to obtain more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Files on the web include:</a:t>
            </a:r>
          </a:p>
          <a:p>
            <a:pPr marL="1085850" lvl="1" indent="-285750"/>
            <a:r>
              <a:rPr lang="en-CA" dirty="0"/>
              <a:t>HTML files (Hypertext markup language)</a:t>
            </a:r>
          </a:p>
          <a:p>
            <a:pPr marL="1085850" lvl="1" indent="-285750"/>
            <a:r>
              <a:rPr lang="en-CA" dirty="0"/>
              <a:t>CSS files (Cascading style sheets)</a:t>
            </a:r>
          </a:p>
          <a:p>
            <a:pPr marL="1085850" lvl="1" indent="-285750"/>
            <a:r>
              <a:rPr lang="en-CA" dirty="0"/>
              <a:t>JS files (JavaScript)</a:t>
            </a:r>
          </a:p>
          <a:p>
            <a:pPr marL="1085850" lvl="1" indent="-285750"/>
            <a:r>
              <a:rPr lang="en-CA" dirty="0"/>
              <a:t>Image files: PNG, GIF, JPEG, SVG, etc.</a:t>
            </a:r>
          </a:p>
        </p:txBody>
      </p:sp>
    </p:spTree>
    <p:extLst>
      <p:ext uri="{BB962C8B-B14F-4D97-AF65-F5344CB8AC3E}">
        <p14:creationId xmlns:p14="http://schemas.microsoft.com/office/powerpoint/2010/main" val="497944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SED Template">
      <a:dk1>
        <a:srgbClr val="000000"/>
      </a:dk1>
      <a:lt1>
        <a:srgbClr val="FFFFFF"/>
      </a:lt1>
      <a:dk2>
        <a:srgbClr val="673899"/>
      </a:dk2>
      <a:lt2>
        <a:srgbClr val="EEECE1"/>
      </a:lt2>
      <a:accent1>
        <a:srgbClr val="AC30DA"/>
      </a:accent1>
      <a:accent2>
        <a:srgbClr val="CC2F72"/>
      </a:accent2>
      <a:accent3>
        <a:srgbClr val="4AADF9"/>
      </a:accent3>
      <a:accent4>
        <a:srgbClr val="42998C"/>
      </a:accent4>
      <a:accent5>
        <a:srgbClr val="80BC56"/>
      </a:accent5>
      <a:accent6>
        <a:srgbClr val="D8D546"/>
      </a:accent6>
      <a:hlink>
        <a:srgbClr val="F7CC53"/>
      </a:hlink>
      <a:folHlink>
        <a:srgbClr val="800080"/>
      </a:folHlink>
    </a:clrScheme>
    <a:fontScheme name="Summer">
      <a:maj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SED_Dots&amp;Lines_EN" id="{41E2D68F-C0F1-A24A-9DEF-6BCB8E89F8E9}" vid="{CE97AD42-3C90-874D-8F33-B4832E6A1C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ISED_Dots_Lines_EN</Template>
  <TotalTime>457</TotalTime>
  <Words>2382</Words>
  <Application>Microsoft Office PowerPoint</Application>
  <PresentationFormat>On-screen Show (16:9)</PresentationFormat>
  <Paragraphs>318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Century Gothic</vt:lpstr>
      <vt:lpstr>Consolas</vt:lpstr>
      <vt:lpstr>Gill Sans Light</vt:lpstr>
      <vt:lpstr>Trebuchet MS</vt:lpstr>
      <vt:lpstr>Office Theme</vt:lpstr>
      <vt:lpstr>Prototyping in HTML</vt:lpstr>
      <vt:lpstr>Agenda</vt:lpstr>
      <vt:lpstr>Why and when prototype in HTML?</vt:lpstr>
      <vt:lpstr>Existing prototyping tools</vt:lpstr>
      <vt:lpstr>Advantages of prototyping in HTML</vt:lpstr>
      <vt:lpstr>Disadvantages of prototyping in HTML</vt:lpstr>
      <vt:lpstr>Prototyping at the CIO</vt:lpstr>
      <vt:lpstr>About the Web</vt:lpstr>
      <vt:lpstr>What is the Web?</vt:lpstr>
      <vt:lpstr>About HTML (with exercises)</vt:lpstr>
      <vt:lpstr>HTML editors</vt:lpstr>
      <vt:lpstr>A simple HTML file</vt:lpstr>
      <vt:lpstr>Try it out!</vt:lpstr>
      <vt:lpstr>URLs</vt:lpstr>
      <vt:lpstr>A second simple HTML file</vt:lpstr>
      <vt:lpstr>Try it out again!</vt:lpstr>
      <vt:lpstr>Let’s add an image</vt:lpstr>
      <vt:lpstr>Stylin’ it up</vt:lpstr>
      <vt:lpstr>Connecting HTML with CSS</vt:lpstr>
      <vt:lpstr>The name’s script. JavaScript.</vt:lpstr>
      <vt:lpstr>Connecting HTML with JavaScript</vt:lpstr>
      <vt:lpstr>How we web at GC</vt:lpstr>
      <vt:lpstr>Canada.ca (technology)</vt:lpstr>
      <vt:lpstr>Canada.ca (design)</vt:lpstr>
      <vt:lpstr>Government-wide standard designs</vt:lpstr>
      <vt:lpstr>WET</vt:lpstr>
      <vt:lpstr>GCWeb theme</vt:lpstr>
      <vt:lpstr>CDTS</vt:lpstr>
      <vt:lpstr>Making your page look like Canada.ca</vt:lpstr>
      <vt:lpstr>PowerPoint Presentation</vt:lpstr>
      <vt:lpstr>Getting it online</vt:lpstr>
      <vt:lpstr>First check that it’s valid HTML</vt:lpstr>
      <vt:lpstr>Then upload it to a web server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</dc:title>
  <dc:creator>Shapiro, Kivi (ISED/ISDE)</dc:creator>
  <cp:lastModifiedBy>Shapiro, Kivi (ISED/ISDE)</cp:lastModifiedBy>
  <cp:revision>22</cp:revision>
  <dcterms:created xsi:type="dcterms:W3CDTF">2022-05-13T16:15:39Z</dcterms:created>
  <dcterms:modified xsi:type="dcterms:W3CDTF">2022-06-10T01:47:40Z</dcterms:modified>
</cp:coreProperties>
</file>